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sldIdLst>
    <p:sldId id="295" r:id="rId2"/>
    <p:sldId id="256" r:id="rId3"/>
    <p:sldId id="257" r:id="rId4"/>
    <p:sldId id="258" r:id="rId5"/>
    <p:sldId id="281" r:id="rId6"/>
    <p:sldId id="261" r:id="rId7"/>
    <p:sldId id="289" r:id="rId8"/>
    <p:sldId id="296" r:id="rId9"/>
    <p:sldId id="299" r:id="rId10"/>
    <p:sldId id="300" r:id="rId11"/>
    <p:sldId id="297" r:id="rId12"/>
    <p:sldId id="313" r:id="rId13"/>
    <p:sldId id="298" r:id="rId14"/>
    <p:sldId id="303" r:id="rId15"/>
    <p:sldId id="304" r:id="rId16"/>
    <p:sldId id="305" r:id="rId17"/>
    <p:sldId id="306" r:id="rId18"/>
    <p:sldId id="308" r:id="rId19"/>
  </p:sldIdLst>
  <p:sldSz cx="9144000" cy="6858000" type="screen4x3"/>
  <p:notesSz cx="700405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66"/>
    <a:srgbClr val="009999"/>
    <a:srgbClr val="99CC00"/>
    <a:srgbClr val="0099FF"/>
    <a:srgbClr val="CCFF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616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9FAFE22-F5D7-4171-85C0-5C1D46B70137}" type="datetimeFigureOut">
              <a:rPr lang="en-US" smtClean="0"/>
              <a:t>8/8/2013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C4CD4F06-CFD6-40DC-958E-58E33CB094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11447" y="1719071"/>
            <a:ext cx="5603342" cy="440740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Building Services</a:t>
            </a:r>
          </a:p>
          <a:p>
            <a:r>
              <a:rPr lang="en-US" sz="3200" dirty="0" smtClean="0"/>
              <a:t> Child Nutrition</a:t>
            </a:r>
          </a:p>
          <a:p>
            <a:r>
              <a:rPr lang="en-US" sz="3200" dirty="0" smtClean="0"/>
              <a:t> Fiscal Services</a:t>
            </a:r>
          </a:p>
          <a:p>
            <a:r>
              <a:rPr lang="en-US" sz="3200" dirty="0" smtClean="0"/>
              <a:t> Transportation 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Strategic Planning &amp; Operations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051" y="4870765"/>
            <a:ext cx="3075595" cy="160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46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Jack </a:t>
            </a:r>
            <a:r>
              <a:rPr lang="en-US" u="sng" dirty="0"/>
              <a:t>Jouett Middle School and B.F. Yancey Elementary</a:t>
            </a:r>
            <a:r>
              <a:rPr lang="en-US" dirty="0"/>
              <a:t> School – addition of A/C, and replaced ovens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u="sng" dirty="0"/>
              <a:t>Crozet Elementary</a:t>
            </a:r>
            <a:r>
              <a:rPr lang="en-US" dirty="0"/>
              <a:t> -Replaced Steamer</a:t>
            </a:r>
            <a:r>
              <a:rPr lang="en-US" dirty="0" smtClean="0"/>
              <a:t>.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u="sng" dirty="0"/>
              <a:t> Burley Kitchen Renovation</a:t>
            </a:r>
            <a:r>
              <a:rPr lang="en-US" dirty="0"/>
              <a:t> – security gate, </a:t>
            </a:r>
            <a:endParaRPr lang="en-US" dirty="0" smtClean="0"/>
          </a:p>
          <a:p>
            <a:pPr marL="45720" indent="0">
              <a:buNone/>
            </a:pPr>
            <a:r>
              <a:rPr lang="en-US" dirty="0"/>
              <a:t> </a:t>
            </a:r>
            <a:r>
              <a:rPr lang="en-US" dirty="0" smtClean="0"/>
              <a:t>   walk </a:t>
            </a:r>
            <a:r>
              <a:rPr lang="en-US" dirty="0"/>
              <a:t>in cooler/freezer, dry storage room.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pic>
        <p:nvPicPr>
          <p:cNvPr id="1026" name="Picture 2" descr="C:\Users\abreeden\AppData\Local\Microsoft\Windows\Temporary Internet Files\Content.Outlook\PNXXH5WU\photo (1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98690" y="2625506"/>
            <a:ext cx="3144571" cy="235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breeden\AppData\Local\Microsoft\Windows\Temporary Internet Files\Content.Outlook\PNXXH5WU\photo (1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50" y="4265693"/>
            <a:ext cx="3084215" cy="231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6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5389771" y="2505624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summer 2013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234" y="2254313"/>
            <a:ext cx="45357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Fiscal Services</a:t>
            </a:r>
          </a:p>
          <a:p>
            <a:pPr algn="ctr"/>
            <a:endParaRPr lang="en-US" sz="3600" dirty="0"/>
          </a:p>
        </p:txBody>
      </p:sp>
      <p:pic>
        <p:nvPicPr>
          <p:cNvPr id="2050" name="Picture 2" descr="C:\Users\abreeden\AppData\Local\Microsoft\Windows\Temporary Internet Files\Content.IE5\B5AX2BBC\MC90005661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485" y="3618280"/>
            <a:ext cx="3058104" cy="243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breeden\AppData\Local\Microsoft\Windows\Temporary Internet Files\Content.IE5\B5AX2BBC\MC91021710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85" y="4206755"/>
            <a:ext cx="2992992" cy="2175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7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Closing of FY 2012/2013 Fiscal Year</a:t>
            </a:r>
          </a:p>
          <a:p>
            <a:pPr>
              <a:spcAft>
                <a:spcPts val="1200"/>
              </a:spcAft>
            </a:pPr>
            <a:r>
              <a:rPr lang="en-US" dirty="0"/>
              <a:t>Opening of FY 2013/2014 Fiscal Year</a:t>
            </a:r>
          </a:p>
          <a:p>
            <a:pPr>
              <a:spcAft>
                <a:spcPts val="1200"/>
              </a:spcAft>
            </a:pPr>
            <a:r>
              <a:rPr lang="en-US" dirty="0"/>
              <a:t>Conversion of Budget Process to New Coding Structure</a:t>
            </a:r>
          </a:p>
          <a:p>
            <a:pPr>
              <a:spcAft>
                <a:spcPts val="1200"/>
              </a:spcAft>
            </a:pPr>
            <a:r>
              <a:rPr lang="en-US" dirty="0"/>
              <a:t>Training Office Associate staff in new Building Rental software/process</a:t>
            </a:r>
          </a:p>
          <a:p>
            <a:pPr>
              <a:spcAft>
                <a:spcPts val="1200"/>
              </a:spcAft>
            </a:pPr>
            <a:r>
              <a:rPr lang="en-US" dirty="0"/>
              <a:t>Preparing and Training staff </a:t>
            </a:r>
            <a:r>
              <a:rPr lang="en-US" dirty="0" smtClean="0"/>
              <a:t>for purchasing cards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Miscellaneous projects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59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5389771" y="2505624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summer 2013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234" y="2254312"/>
            <a:ext cx="45357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dirty="0" smtClean="0"/>
              <a:t>Transportation</a:t>
            </a:r>
          </a:p>
          <a:p>
            <a:pPr algn="ctr"/>
            <a:endParaRPr lang="en-US" sz="3600" dirty="0"/>
          </a:p>
        </p:txBody>
      </p:sp>
      <p:pic>
        <p:nvPicPr>
          <p:cNvPr id="3074" name="Picture 2" descr="C:\Users\abreeden\AppData\Local\Microsoft\Windows\Temporary Internet Files\Content.IE5\DY1RG3PB\MP900442337[1]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1" b="15260"/>
          <a:stretch/>
        </p:blipFill>
        <p:spPr bwMode="auto">
          <a:xfrm>
            <a:off x="2202567" y="3874883"/>
            <a:ext cx="2891295" cy="222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87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 Completed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1625" y="2125301"/>
            <a:ext cx="8540750" cy="4498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Aft>
                <a:spcPts val="1200"/>
              </a:spcAft>
              <a:defRPr/>
            </a:pPr>
            <a:r>
              <a:rPr lang="en-US" sz="2800" kern="0" dirty="0" smtClean="0">
                <a:solidFill>
                  <a:srgbClr val="5A5C6C"/>
                </a:solidFill>
                <a:latin typeface="Tahoma"/>
              </a:rPr>
              <a:t>Supplied </a:t>
            </a:r>
            <a:r>
              <a:rPr lang="en-US" sz="2800" kern="0" dirty="0">
                <a:solidFill>
                  <a:srgbClr val="5A5C6C"/>
                </a:solidFill>
                <a:latin typeface="Tahoma"/>
              </a:rPr>
              <a:t>40 </a:t>
            </a:r>
            <a:r>
              <a:rPr lang="en-US" sz="2800" kern="0" dirty="0" smtClean="0">
                <a:solidFill>
                  <a:srgbClr val="5A5C6C"/>
                </a:solidFill>
                <a:latin typeface="Tahoma"/>
              </a:rPr>
              <a:t>buses for Summer </a:t>
            </a:r>
            <a:r>
              <a:rPr lang="en-US" sz="2800" kern="0" dirty="0">
                <a:solidFill>
                  <a:srgbClr val="5A5C6C"/>
                </a:solidFill>
                <a:latin typeface="Tahoma"/>
              </a:rPr>
              <a:t>School </a:t>
            </a:r>
            <a:endParaRPr lang="en-US" sz="2800" kern="0" dirty="0" smtClean="0">
              <a:solidFill>
                <a:srgbClr val="5A5C6C"/>
              </a:solidFill>
              <a:latin typeface="Tahoma"/>
            </a:endParaRPr>
          </a:p>
          <a:p>
            <a:pPr lvl="1">
              <a:spcAft>
                <a:spcPts val="1200"/>
              </a:spcAft>
              <a:defRPr/>
            </a:pPr>
            <a:r>
              <a:rPr lang="en-US" sz="2800" kern="0" dirty="0" smtClean="0">
                <a:solidFill>
                  <a:srgbClr val="5A5C6C"/>
                </a:solidFill>
                <a:latin typeface="Tahoma"/>
              </a:rPr>
              <a:t>Fully </a:t>
            </a:r>
            <a:r>
              <a:rPr lang="en-US" sz="2800" kern="0" dirty="0">
                <a:solidFill>
                  <a:srgbClr val="5A5C6C"/>
                </a:solidFill>
                <a:latin typeface="Tahoma"/>
              </a:rPr>
              <a:t>Staffed – completed training of new drivers for the first day of school 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2800" kern="0" dirty="0" err="1">
                <a:solidFill>
                  <a:srgbClr val="5A5C6C"/>
                </a:solidFill>
                <a:latin typeface="Tahoma"/>
              </a:rPr>
              <a:t>Mandt</a:t>
            </a:r>
            <a:r>
              <a:rPr lang="en-US" sz="2800" kern="0" dirty="0">
                <a:solidFill>
                  <a:srgbClr val="5A5C6C"/>
                </a:solidFill>
                <a:latin typeface="Tahoma"/>
              </a:rPr>
              <a:t> Training – completed for SPED driving staff</a:t>
            </a:r>
          </a:p>
          <a:p>
            <a:pPr lvl="1">
              <a:spcAft>
                <a:spcPts val="1200"/>
              </a:spcAft>
              <a:defRPr/>
            </a:pPr>
            <a:r>
              <a:rPr lang="en-US" sz="2800" kern="0" dirty="0">
                <a:solidFill>
                  <a:srgbClr val="5A5C6C"/>
                </a:solidFill>
                <a:latin typeface="Tahoma"/>
              </a:rPr>
              <a:t>Alternate Fuel - study completed, some fine-tuning ongoing</a:t>
            </a:r>
          </a:p>
          <a:p>
            <a:pPr lvl="1">
              <a:spcAft>
                <a:spcPts val="1200"/>
              </a:spcAft>
              <a:defRPr/>
            </a:pPr>
            <a:endParaRPr lang="en-US" sz="2800" kern="0" dirty="0">
              <a:solidFill>
                <a:srgbClr val="5A5C6C"/>
              </a:solidFill>
              <a:latin typeface="Tahoma"/>
            </a:endParaRPr>
          </a:p>
          <a:p>
            <a:pPr>
              <a:spcAft>
                <a:spcPts val="1200"/>
              </a:spcAft>
              <a:defRPr/>
            </a:pPr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5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 Completed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kern="0" spc="100" dirty="0">
                <a:solidFill>
                  <a:srgbClr val="5A5C6C"/>
                </a:solidFill>
                <a:latin typeface="Tahoma"/>
              </a:rPr>
              <a:t>Route Design – completed preliminary route design with July 19 Power School </a:t>
            </a:r>
            <a:r>
              <a:rPr lang="en-US" sz="2800" kern="0" spc="100" dirty="0" smtClean="0">
                <a:solidFill>
                  <a:srgbClr val="5A5C6C"/>
                </a:solidFill>
                <a:latin typeface="Tahoma"/>
              </a:rPr>
              <a:t>data</a:t>
            </a:r>
          </a:p>
          <a:p>
            <a:pPr marL="45720" indent="0">
              <a:buNone/>
            </a:pPr>
            <a:endParaRPr lang="en-US" sz="2800" kern="0" spc="100" dirty="0">
              <a:solidFill>
                <a:srgbClr val="5A5C6C"/>
              </a:solidFill>
              <a:latin typeface="Tahoma"/>
            </a:endParaRPr>
          </a:p>
          <a:p>
            <a:r>
              <a:rPr lang="en-US" sz="2800" kern="0" spc="100" dirty="0">
                <a:solidFill>
                  <a:srgbClr val="5A5C6C"/>
                </a:solidFill>
                <a:latin typeface="Tahoma"/>
              </a:rPr>
              <a:t>Bus PM – completed annual “deep” preventative maintenance on 98% of fleet</a:t>
            </a:r>
          </a:p>
          <a:p>
            <a:endParaRPr lang="en-US" dirty="0" smtClean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552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 </a:t>
            </a:r>
            <a:r>
              <a:rPr lang="en-US" dirty="0" err="1" smtClean="0"/>
              <a:t>Comleted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effectLst/>
              </a:rPr>
              <a:t>Bus Loop Safety Plans 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– completed for each school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335213"/>
            <a:ext cx="40608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07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Summer Work Completed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000000"/>
                </a:solidFill>
                <a:effectLst/>
              </a:rPr>
              <a:t>Lift</a:t>
            </a:r>
            <a:r>
              <a:rPr lang="en-US" dirty="0" smtClean="0">
                <a:solidFill>
                  <a:srgbClr val="000000"/>
                </a:solidFill>
                <a:effectLst/>
              </a:rPr>
              <a:t> – Building Services installed second of four lifts (one per year)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3254375"/>
            <a:ext cx="4876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86000"/>
            <a:ext cx="3584575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2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800" kern="0" spc="100" dirty="0">
                <a:solidFill>
                  <a:srgbClr val="5A5C6C"/>
                </a:solidFill>
                <a:latin typeface="Tahoma"/>
              </a:rPr>
              <a:t>Post Cards – will be mailed to parents starting Aug 12 indicating bus stop </a:t>
            </a:r>
            <a:r>
              <a:rPr lang="en-US" sz="2800" kern="0" spc="100" dirty="0" smtClean="0">
                <a:solidFill>
                  <a:srgbClr val="5A5C6C"/>
                </a:solidFill>
                <a:latin typeface="Tahoma"/>
              </a:rPr>
              <a:t>details</a:t>
            </a:r>
          </a:p>
          <a:p>
            <a:pPr marL="45720" indent="0">
              <a:buNone/>
              <a:defRPr/>
            </a:pPr>
            <a:endParaRPr lang="en-US" sz="2800" kern="0" spc="100" dirty="0">
              <a:solidFill>
                <a:srgbClr val="5A5C6C"/>
              </a:solidFill>
              <a:latin typeface="Tahoma"/>
            </a:endParaRPr>
          </a:p>
          <a:p>
            <a:pPr>
              <a:defRPr/>
            </a:pPr>
            <a:r>
              <a:rPr lang="en-US" sz="2800" kern="0" spc="100" dirty="0">
                <a:solidFill>
                  <a:srgbClr val="5A5C6C"/>
                </a:solidFill>
                <a:latin typeface="Tahoma"/>
              </a:rPr>
              <a:t>Principal Meetings </a:t>
            </a:r>
            <a:r>
              <a:rPr lang="en-US" sz="2800" kern="0" spc="100">
                <a:solidFill>
                  <a:srgbClr val="5A5C6C"/>
                </a:solidFill>
                <a:latin typeface="Tahoma"/>
              </a:rPr>
              <a:t>– </a:t>
            </a:r>
            <a:r>
              <a:rPr lang="en-US" sz="2800" kern="0" spc="100" smtClean="0">
                <a:solidFill>
                  <a:srgbClr val="5A5C6C"/>
                </a:solidFill>
                <a:latin typeface="Tahoma"/>
              </a:rPr>
              <a:t>Director/Designee </a:t>
            </a:r>
            <a:r>
              <a:rPr lang="en-US" sz="2800" kern="0" spc="100" dirty="0" smtClean="0">
                <a:solidFill>
                  <a:srgbClr val="5A5C6C"/>
                </a:solidFill>
                <a:latin typeface="Tahoma"/>
              </a:rPr>
              <a:t>is </a:t>
            </a:r>
            <a:r>
              <a:rPr lang="en-US" sz="2800" kern="0" spc="100" dirty="0">
                <a:solidFill>
                  <a:srgbClr val="5A5C6C"/>
                </a:solidFill>
                <a:latin typeface="Tahoma"/>
              </a:rPr>
              <a:t>meeting one-on-one with Principals to review results and plan for next year</a:t>
            </a:r>
          </a:p>
          <a:p>
            <a:pPr>
              <a:defRPr/>
            </a:pPr>
            <a:endParaRPr lang="en-US" sz="2800" kern="0" spc="100" dirty="0">
              <a:solidFill>
                <a:srgbClr val="5A5C6C"/>
              </a:solidFill>
              <a:latin typeface="Tahoma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in Progress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420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45324" y="1975948"/>
            <a:ext cx="4419600" cy="2514600"/>
          </a:xfrm>
          <a:prstGeom prst="rect">
            <a:avLst/>
          </a:prstGeom>
          <a:solidFill>
            <a:schemeClr val="bg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5" t="31238" r="23958" b="47919"/>
          <a:stretch/>
        </p:blipFill>
        <p:spPr>
          <a:xfrm>
            <a:off x="1497724" y="2176958"/>
            <a:ext cx="4114800" cy="21125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16200000">
            <a:off x="5389771" y="2505624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summer 2013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59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:\Users\rschmitt\AppData\Local\Microsoft\Windows\Temporary Internet Files\Content.Outlook\PN6LY7FN\photo 2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62200"/>
            <a:ext cx="4343400" cy="325755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29200" y="2286000"/>
            <a:ext cx="3810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Franklin Gothic Book" pitchFamily="34" charset="0"/>
                <a:cs typeface="Arial" pitchFamily="34" charset="0"/>
              </a:rPr>
              <a:t>Over 40 employees of the Buildings </a:t>
            </a:r>
            <a:r>
              <a:rPr lang="en-US" dirty="0">
                <a:latin typeface="Franklin Gothic Book" pitchFamily="34" charset="0"/>
                <a:cs typeface="Arial" pitchFamily="34" charset="0"/>
              </a:rPr>
              <a:t>&amp; Grounds </a:t>
            </a:r>
            <a:r>
              <a:rPr lang="en-US" dirty="0" smtClean="0">
                <a:latin typeface="Franklin Gothic Book" pitchFamily="34" charset="0"/>
                <a:cs typeface="Arial" pitchFamily="34" charset="0"/>
              </a:rPr>
              <a:t>Department worked throughout the summer on various tasks including: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Mowing/grounds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Moving furniture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Assisting contractors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Carpentry work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Electrical work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Mechanical work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  <a:cs typeface="Arial" pitchFamily="34" charset="0"/>
              </a:rPr>
              <a:t>Plumbing work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024744" cy="1219200"/>
          </a:xfrm>
        </p:spPr>
        <p:txBody>
          <a:bodyPr anchor="ctr"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BUILDINGS &amp; GROUNDS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0" y="190280"/>
            <a:ext cx="623323" cy="1333719"/>
          </a:xfrm>
          <a:prstGeom prst="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10200" y="2555081"/>
            <a:ext cx="3276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chemeClr val="bg1"/>
              </a:solidFill>
              <a:latin typeface="Century Gothic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Detailed </a:t>
            </a:r>
            <a:r>
              <a:rPr lang="en-US" dirty="0">
                <a:latin typeface="Franklin Gothic Book" pitchFamily="34" charset="0"/>
              </a:rPr>
              <a:t>cleaning of ALL schools, ceiling to floor.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Floor refinishing</a:t>
            </a: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Provide </a:t>
            </a:r>
            <a:r>
              <a:rPr lang="en-US" dirty="0">
                <a:latin typeface="Franklin Gothic Book" pitchFamily="34" charset="0"/>
              </a:rPr>
              <a:t>services for numerous summer school programs, CAI, YMCA, CFA, Parks &amp; Rec., sports camps, and community building rentals.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7526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Franklin Gothic Book" pitchFamily="34" charset="0"/>
                <a:cs typeface="Arial" pitchFamily="34" charset="0"/>
              </a:rPr>
              <a:t>Over 140 employees of the Custodial Department worked throughout the summer on various tasks including: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5800" y="2819400"/>
            <a:ext cx="4495800" cy="337185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024744" cy="1295400"/>
          </a:xfrm>
        </p:spPr>
        <p:txBody>
          <a:bodyPr anchor="ctr">
            <a:normAutofit/>
          </a:bodyPr>
          <a:lstStyle/>
          <a:p>
            <a:pPr algn="l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CUSTODIAL WORK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82000" y="190280"/>
            <a:ext cx="623323" cy="1333719"/>
          </a:xfrm>
          <a:prstGeom prst="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7620" y="2129641"/>
            <a:ext cx="4343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r>
              <a:rPr lang="en-US" dirty="0" smtClean="0">
                <a:latin typeface="Franklin Gothic Book" pitchFamily="34" charset="0"/>
                <a:cs typeface="Arial" pitchFamily="34" charset="0"/>
              </a:rPr>
              <a:t>Throughout the summer there were several ongoing  initiatives </a:t>
            </a:r>
            <a:r>
              <a:rPr lang="en-US" dirty="0">
                <a:latin typeface="Franklin Gothic Book" pitchFamily="34" charset="0"/>
                <a:cs typeface="Arial" pitchFamily="34" charset="0"/>
              </a:rPr>
              <a:t>to reduce water &amp; energy </a:t>
            </a:r>
            <a:r>
              <a:rPr lang="en-US" dirty="0" smtClean="0">
                <a:latin typeface="Franklin Gothic Book" pitchFamily="34" charset="0"/>
                <a:cs typeface="Arial" pitchFamily="34" charset="0"/>
              </a:rPr>
              <a:t>consumption underway including: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endParaRPr lang="en-US" dirty="0" smtClean="0">
              <a:latin typeface="Franklin Gothic Book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itchFamily="34" charset="0"/>
              </a:rPr>
              <a:t>Energy </a:t>
            </a:r>
            <a:r>
              <a:rPr lang="en-US" dirty="0">
                <a:latin typeface="Franklin Gothic Book" pitchFamily="34" charset="0"/>
              </a:rPr>
              <a:t>Star site verifications for eligible </a:t>
            </a:r>
            <a:r>
              <a:rPr lang="en-US" dirty="0" smtClean="0">
                <a:latin typeface="Franklin Gothic Book" pitchFamily="34" charset="0"/>
              </a:rPr>
              <a:t>schools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Franklin Gothic Book" pitchFamily="34" charset="0"/>
              </a:rPr>
              <a:t>Low-flow sink aerator </a:t>
            </a:r>
            <a:r>
              <a:rPr lang="en-US" dirty="0" smtClean="0">
                <a:latin typeface="Franklin Gothic Book" pitchFamily="34" charset="0"/>
              </a:rPr>
              <a:t>installations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Franklin Gothic Book" pitchFamily="34" charset="0"/>
              </a:rPr>
              <a:t>Irrigation control </a:t>
            </a:r>
            <a:r>
              <a:rPr lang="en-US" dirty="0" smtClean="0">
                <a:latin typeface="Franklin Gothic Book" pitchFamily="34" charset="0"/>
              </a:rPr>
              <a:t>planning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en-US" dirty="0">
              <a:latin typeface="Franklin Gothic Book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>
                <a:latin typeface="Franklin Gothic Book" pitchFamily="34" charset="0"/>
              </a:rPr>
              <a:t>Lighting upgrades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33400" y="228600"/>
            <a:ext cx="7024744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Environmental management</a:t>
            </a:r>
            <a:endParaRPr lang="en-US" sz="3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382000" y="190280"/>
            <a:ext cx="623323" cy="1333719"/>
          </a:xfrm>
          <a:prstGeom prst="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C:\Users\rschmitt\AppData\Local\Microsoft\Windows\Temporary Internet Files\Content.Outlook\PN6LY7FN\MEL 0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79677"/>
            <a:ext cx="3414859" cy="2561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95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627" y="1773621"/>
            <a:ext cx="7543800" cy="486287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en-US" dirty="0" smtClean="0">
                <a:latin typeface="Franklin Gothic Book" pitchFamily="34" charset="0"/>
                <a:cs typeface="Arial" pitchFamily="34" charset="0"/>
              </a:rPr>
              <a:t>Building Services is managing over $3 mil worth of capital projects:</a:t>
            </a:r>
            <a:endParaRPr lang="en-US" dirty="0">
              <a:latin typeface="Franklin Gothic Book" pitchFamily="34" charset="0"/>
              <a:cs typeface="Arial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latin typeface="Franklin Gothic Book" pitchFamily="34" charset="0"/>
              </a:rPr>
              <a:t>$500,000 +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Yancey Elementary HVAC  &amp; </a:t>
            </a:r>
          </a:p>
          <a:p>
            <a:pPr lvl="1"/>
            <a:r>
              <a:rPr lang="en-US" sz="1600" dirty="0">
                <a:latin typeface="Franklin Gothic Book" pitchFamily="34" charset="0"/>
              </a:rPr>
              <a:t>	</a:t>
            </a:r>
            <a:r>
              <a:rPr lang="en-US" sz="1600" dirty="0" smtClean="0">
                <a:latin typeface="Franklin Gothic Book" pitchFamily="34" charset="0"/>
              </a:rPr>
              <a:t>Lighting Replacement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Murray High School Renovation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1600" dirty="0" smtClean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latin typeface="Franklin Gothic Book" pitchFamily="34" charset="0"/>
              </a:rPr>
              <a:t>HVAC Replacement/Installation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 smtClean="0">
                <a:latin typeface="Franklin Gothic Book" pitchFamily="34" charset="0"/>
              </a:rPr>
              <a:t>Jouett</a:t>
            </a:r>
            <a:r>
              <a:rPr lang="en-US" sz="1600" dirty="0" smtClean="0">
                <a:latin typeface="Franklin Gothic Book" pitchFamily="34" charset="0"/>
              </a:rPr>
              <a:t> Chiller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 smtClean="0">
                <a:latin typeface="Franklin Gothic Book" pitchFamily="34" charset="0"/>
              </a:rPr>
              <a:t>Jouett</a:t>
            </a:r>
            <a:r>
              <a:rPr lang="en-US" sz="1600" dirty="0" smtClean="0">
                <a:latin typeface="Franklin Gothic Book" pitchFamily="34" charset="0"/>
              </a:rPr>
              <a:t> Kitchen AC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Stone Robinson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Western Albemarle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1600" dirty="0" smtClean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latin typeface="Franklin Gothic Book" pitchFamily="34" charset="0"/>
              </a:rPr>
              <a:t>Roof Replacement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Albemarle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 smtClean="0">
                <a:latin typeface="Franklin Gothic Book" pitchFamily="34" charset="0"/>
              </a:rPr>
              <a:t>Cale</a:t>
            </a:r>
            <a:endParaRPr lang="en-US" sz="1600" dirty="0" smtClean="0">
              <a:latin typeface="Franklin Gothic Book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Building Services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1600" dirty="0">
              <a:latin typeface="Franklin Gothic Book" pitchFamily="34" charset="0"/>
            </a:endParaRPr>
          </a:p>
          <a:p>
            <a:pPr marL="287338" lvl="1" indent="-287338">
              <a:buFont typeface="Arial" pitchFamily="34" charset="0"/>
              <a:buChar char="•"/>
            </a:pPr>
            <a:endParaRPr lang="en-US" dirty="0" smtClean="0">
              <a:latin typeface="Franklin Gothic Book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3400" y="228600"/>
            <a:ext cx="7024744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Capital project overview</a:t>
            </a:r>
            <a:endParaRPr lang="en-US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72451" y="2323175"/>
            <a:ext cx="459097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b="1" dirty="0" smtClean="0">
                <a:latin typeface="Franklin Gothic Book" pitchFamily="34" charset="0"/>
              </a:rPr>
              <a:t>$</a:t>
            </a:r>
            <a:r>
              <a:rPr lang="en-US" sz="1600" b="1" dirty="0">
                <a:latin typeface="Franklin Gothic Book" pitchFamily="34" charset="0"/>
              </a:rPr>
              <a:t>100,000 - $200,000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latin typeface="Franklin Gothic Book" pitchFamily="34" charset="0"/>
              </a:rPr>
              <a:t>Jouett</a:t>
            </a:r>
            <a:r>
              <a:rPr lang="en-US" sz="1600" dirty="0">
                <a:latin typeface="Franklin Gothic Book" pitchFamily="34" charset="0"/>
              </a:rPr>
              <a:t> Tennis Court </a:t>
            </a:r>
            <a:r>
              <a:rPr lang="en-US" sz="1600" dirty="0" smtClean="0">
                <a:latin typeface="Franklin Gothic Book" pitchFamily="34" charset="0"/>
              </a:rPr>
              <a:t>Reconstruction</a:t>
            </a:r>
            <a:endParaRPr lang="en-US" sz="1600" dirty="0">
              <a:latin typeface="Franklin Gothic Book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latin typeface="Franklin Gothic Book" pitchFamily="34" charset="0"/>
              </a:rPr>
              <a:t>VMF Lift Replacement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latin typeface="Franklin Gothic Book" pitchFamily="34" charset="0"/>
              </a:rPr>
              <a:t>Flooring </a:t>
            </a:r>
            <a:r>
              <a:rPr lang="en-US" sz="1600" dirty="0" smtClean="0">
                <a:latin typeface="Franklin Gothic Book" pitchFamily="34" charset="0"/>
              </a:rPr>
              <a:t>Replacement &amp; Asbestos Removal</a:t>
            </a:r>
            <a:endParaRPr lang="en-US" sz="1600" dirty="0">
              <a:latin typeface="Franklin Gothic Book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latin typeface="Franklin Gothic Book" pitchFamily="34" charset="0"/>
              </a:rPr>
              <a:t>Playground </a:t>
            </a:r>
            <a:r>
              <a:rPr lang="en-US" sz="1600" dirty="0" smtClean="0">
                <a:latin typeface="Franklin Gothic Book" pitchFamily="34" charset="0"/>
              </a:rPr>
              <a:t>Equipment Replacement</a:t>
            </a:r>
          </a:p>
          <a:p>
            <a:pPr lvl="1"/>
            <a:endParaRPr lang="en-US" sz="1600" dirty="0">
              <a:latin typeface="Franklin Gothic Book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b="1" dirty="0">
                <a:latin typeface="Franklin Gothic Book" pitchFamily="34" charset="0"/>
              </a:rPr>
              <a:t>Less than $50,000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latin typeface="Franklin Gothic Book" pitchFamily="34" charset="0"/>
              </a:rPr>
              <a:t>Jouett</a:t>
            </a:r>
            <a:r>
              <a:rPr lang="en-US" sz="1600" dirty="0">
                <a:latin typeface="Franklin Gothic Book" pitchFamily="34" charset="0"/>
              </a:rPr>
              <a:t> Brick Repointing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latin typeface="Franklin Gothic Book" pitchFamily="34" charset="0"/>
              </a:rPr>
              <a:t>Scottsville Structural Repair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>
                <a:latin typeface="Franklin Gothic Book" pitchFamily="34" charset="0"/>
              </a:rPr>
              <a:t>Woodbrook</a:t>
            </a:r>
            <a:r>
              <a:rPr lang="en-US" sz="1600" dirty="0">
                <a:latin typeface="Franklin Gothic Book" pitchFamily="34" charset="0"/>
              </a:rPr>
              <a:t> Exterior Door Replacement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>
                <a:latin typeface="Franklin Gothic Book" pitchFamily="34" charset="0"/>
              </a:rPr>
              <a:t>Locker </a:t>
            </a:r>
            <a:r>
              <a:rPr lang="en-US" sz="1600" dirty="0" smtClean="0">
                <a:latin typeface="Franklin Gothic Book" pitchFamily="34" charset="0"/>
              </a:rPr>
              <a:t>Refurbishment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>
                <a:latin typeface="Franklin Gothic Book" pitchFamily="34" charset="0"/>
              </a:rPr>
              <a:t>Generator Replacements</a:t>
            </a:r>
            <a:endParaRPr lang="en-US" sz="1600" dirty="0">
              <a:latin typeface="Franklin Gothic Book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0" y="190280"/>
            <a:ext cx="623323" cy="1333719"/>
          </a:xfrm>
          <a:prstGeom prst="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0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33400" y="228600"/>
            <a:ext cx="7024744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685800" y="228600"/>
            <a:ext cx="7024744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cap="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Design 2015</a:t>
            </a:r>
            <a:endParaRPr lang="en-US" sz="32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91000" y="24384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dirty="0" smtClean="0">
                <a:latin typeface="Franklin Gothic Book" pitchFamily="34" charset="0"/>
              </a:rPr>
              <a:t>In support of the Design 2015 Grant program, six schools received renovations to support contemporary learning:</a:t>
            </a:r>
          </a:p>
          <a:p>
            <a:endParaRPr lang="en-US" dirty="0">
              <a:latin typeface="Franklin Gothic Book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Franklin Gothic Book" pitchFamily="34" charset="0"/>
              </a:rPr>
              <a:t>Albemarle: Writer’s Lounge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latin typeface="Franklin Gothic Book" pitchFamily="34" charset="0"/>
              </a:rPr>
              <a:t>Woodbrook</a:t>
            </a:r>
            <a:r>
              <a:rPr lang="en-US" dirty="0" smtClean="0">
                <a:latin typeface="Franklin Gothic Book" pitchFamily="34" charset="0"/>
              </a:rPr>
              <a:t>: Art Room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Franklin Gothic Book" pitchFamily="34" charset="0"/>
              </a:rPr>
              <a:t>Hollymead: Art Room &amp; Media Center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Franklin Gothic Book" pitchFamily="34" charset="0"/>
              </a:rPr>
              <a:t>Meriwether Lewis :Media Center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Franklin Gothic Book" pitchFamily="34" charset="0"/>
              </a:rPr>
              <a:t>Murray Elementary: Cafeteria &amp; Maker Space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latin typeface="Franklin Gothic Book" pitchFamily="34" charset="0"/>
              </a:rPr>
              <a:t>Henley: 21</a:t>
            </a:r>
            <a:r>
              <a:rPr lang="en-US" baseline="30000" dirty="0" smtClean="0">
                <a:latin typeface="Franklin Gothic Book" pitchFamily="34" charset="0"/>
              </a:rPr>
              <a:t>st</a:t>
            </a:r>
            <a:r>
              <a:rPr lang="en-US" dirty="0" smtClean="0">
                <a:latin typeface="Franklin Gothic Book" pitchFamily="34" charset="0"/>
              </a:rPr>
              <a:t> Century Classrooms</a:t>
            </a:r>
          </a:p>
          <a:p>
            <a:endParaRPr lang="en-US" dirty="0">
              <a:latin typeface="Franklin Gothic Book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28800"/>
            <a:ext cx="3581400" cy="463475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382000" y="190280"/>
            <a:ext cx="623323" cy="1333719"/>
          </a:xfrm>
          <a:prstGeom prst="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0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 rot="16200000">
            <a:off x="5389771" y="2505624"/>
            <a:ext cx="655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chemeClr val="bg1"/>
                </a:solidFill>
              </a:rPr>
              <a:t>summer 2013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4234" y="2254313"/>
            <a:ext cx="45357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Child Nutrition</a:t>
            </a:r>
          </a:p>
          <a:p>
            <a:pPr algn="ctr"/>
            <a:endParaRPr lang="en-US" sz="3600" dirty="0"/>
          </a:p>
        </p:txBody>
      </p:sp>
      <p:pic>
        <p:nvPicPr>
          <p:cNvPr id="1026" name="Picture 2" descr="C:\Users\abreeden\AppData\Local\Microsoft\Windows\Temporary Internet Files\Content.IE5\1ZJEWFZJ\MC90004838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003" y="3480555"/>
            <a:ext cx="3051018" cy="291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95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592323"/>
            <a:ext cx="8407893" cy="4998600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Standard </a:t>
            </a:r>
            <a:r>
              <a:rPr lang="en-US" dirty="0"/>
              <a:t>summer work revolves around closing out a school year, serving summer feeding and caterings, and preparation for the new school year</a:t>
            </a:r>
            <a:r>
              <a:rPr lang="en-US" dirty="0" smtClean="0"/>
              <a:t>.</a:t>
            </a:r>
            <a:endParaRPr lang="en-US" dirty="0"/>
          </a:p>
          <a:p>
            <a:pPr lvl="0">
              <a:spcAft>
                <a:spcPts val="1200"/>
              </a:spcAft>
            </a:pPr>
            <a:r>
              <a:rPr lang="en-US" dirty="0"/>
              <a:t>Training will be provided </a:t>
            </a:r>
            <a:r>
              <a:rPr lang="en-US" dirty="0" smtClean="0"/>
              <a:t>on August 13</a:t>
            </a:r>
            <a:r>
              <a:rPr lang="en-US" baseline="30000" dirty="0" smtClean="0"/>
              <a:t>th</a:t>
            </a:r>
            <a:r>
              <a:rPr lang="en-US" dirty="0" smtClean="0"/>
              <a:t> &amp; 14th.  </a:t>
            </a:r>
            <a:r>
              <a:rPr lang="en-US" dirty="0" err="1"/>
              <a:t>ServSafe</a:t>
            </a:r>
            <a:r>
              <a:rPr lang="en-US" dirty="0"/>
              <a:t>  Food Safety and Sanitation training and test for certification for cafeteria managers.  Back-to-school meeting for all CNP staff </a:t>
            </a:r>
            <a:r>
              <a:rPr lang="en-US" dirty="0" smtClean="0"/>
              <a:t>on August 20th </a:t>
            </a:r>
            <a:r>
              <a:rPr lang="en-US" dirty="0"/>
              <a:t>to include update on regulations, school board strategic plan- Horizon 2020, customer service, health department review, fire extinguisher use.</a:t>
            </a:r>
          </a:p>
          <a:p>
            <a:pPr lvl="0">
              <a:spcAft>
                <a:spcPts val="1200"/>
              </a:spcAft>
            </a:pPr>
            <a:r>
              <a:rPr lang="en-US" dirty="0"/>
              <a:t>Staffing- hired 1 assistant food service manager, and 10 food service associates</a:t>
            </a:r>
          </a:p>
          <a:p>
            <a:pPr lvl="0">
              <a:spcAft>
                <a:spcPts val="1200"/>
              </a:spcAft>
            </a:pPr>
            <a:r>
              <a:rPr lang="en-US" dirty="0"/>
              <a:t>Menu planning, food bids, updating nutritional information/allergens, food production records, updating School Nutrition agreements with USDA.</a:t>
            </a:r>
          </a:p>
          <a:p>
            <a:pPr marL="45720" indent="0">
              <a:spcAft>
                <a:spcPts val="1200"/>
              </a:spcAft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SUMMER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>CHECKLIST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  <a:t/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</TotalTime>
  <Words>600</Words>
  <Application>Microsoft Office PowerPoint</Application>
  <PresentationFormat>On-screen Show (4:3)</PresentationFormat>
  <Paragraphs>115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Grid</vt:lpstr>
      <vt:lpstr>Strategic Planning &amp; Operations</vt:lpstr>
      <vt:lpstr>PowerPoint Presentation</vt:lpstr>
      <vt:lpstr>BUILDINGS &amp; GROUNDS</vt:lpstr>
      <vt:lpstr>CUSTODIAL WORK</vt:lpstr>
      <vt:lpstr>PowerPoint Presentation</vt:lpstr>
      <vt:lpstr>PowerPoint Presentation</vt:lpstr>
      <vt:lpstr>PowerPoint Presentation</vt:lpstr>
      <vt:lpstr>PowerPoint Presentation</vt:lpstr>
      <vt:lpstr>SUMMER CHECKLIST </vt:lpstr>
      <vt:lpstr>Equipment</vt:lpstr>
      <vt:lpstr>PowerPoint Presentation</vt:lpstr>
      <vt:lpstr>Miscellaneous projects </vt:lpstr>
      <vt:lpstr>PowerPoint Presentation</vt:lpstr>
      <vt:lpstr>Summer Work Completed</vt:lpstr>
      <vt:lpstr>Summer Work Completed</vt:lpstr>
      <vt:lpstr>Summer Work Comleted</vt:lpstr>
      <vt:lpstr>Summer Work Completed</vt:lpstr>
      <vt:lpstr>Work in Progress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Services Department</dc:title>
  <dc:creator>acps</dc:creator>
  <cp:lastModifiedBy>acps</cp:lastModifiedBy>
  <cp:revision>77</cp:revision>
  <cp:lastPrinted>2013-08-05T19:46:58Z</cp:lastPrinted>
  <dcterms:created xsi:type="dcterms:W3CDTF">2012-06-11T18:34:54Z</dcterms:created>
  <dcterms:modified xsi:type="dcterms:W3CDTF">2013-08-08T12:48:03Z</dcterms:modified>
</cp:coreProperties>
</file>